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69" r:id="rId2"/>
    <p:sldId id="261" r:id="rId3"/>
    <p:sldId id="531" r:id="rId4"/>
    <p:sldId id="538" r:id="rId5"/>
    <p:sldId id="267" r:id="rId6"/>
    <p:sldId id="270" r:id="rId7"/>
    <p:sldId id="445" r:id="rId8"/>
    <p:sldId id="542" r:id="rId9"/>
    <p:sldId id="545" r:id="rId10"/>
    <p:sldId id="488" r:id="rId11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25AB"/>
    <a:srgbClr val="FA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1" autoAdjust="0"/>
    <p:restoredTop sz="68571" autoAdjust="0"/>
  </p:normalViewPr>
  <p:slideViewPr>
    <p:cSldViewPr snapToGrid="0">
      <p:cViewPr varScale="1">
        <p:scale>
          <a:sx n="75" d="100"/>
          <a:sy n="75" d="100"/>
        </p:scale>
        <p:origin x="19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75CD8-EB8A-4188-9741-1AD48FF13DF0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4CA5-89FF-419D-AC86-04479A6A48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47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4CA5-89FF-419D-AC86-04479A6A487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863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70F2139-0D24-4EF8-8EB5-EBF9F85618F8}" type="slidenum">
              <a:rPr lang="en-US">
                <a:latin typeface="Arial" panose="020B0604020202020204" pitchFamily="34" charset="0"/>
              </a:rPr>
              <a:pPr eaLnBrk="1" hangingPunct="1"/>
              <a:t>10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682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New</a:t>
            </a:r>
            <a:r>
              <a:rPr lang="en-US" baseline="0" dirty="0">
                <a:solidFill>
                  <a:srgbClr val="00B050"/>
                </a:solidFill>
              </a:rPr>
              <a:t> Policy this fall!</a:t>
            </a:r>
          </a:p>
          <a:p>
            <a:r>
              <a:rPr lang="en-US" baseline="0" dirty="0">
                <a:solidFill>
                  <a:srgbClr val="00B050"/>
                </a:solidFill>
              </a:rPr>
              <a:t>Aims to be survivor centered – provides survivors with choices and options that feel best for them. Also ensures a fair process for all.</a:t>
            </a:r>
          </a:p>
          <a:p>
            <a:r>
              <a:rPr lang="en-US" baseline="0" dirty="0">
                <a:solidFill>
                  <a:srgbClr val="00B050"/>
                </a:solidFill>
              </a:rPr>
              <a:t>A disclosure or report to the university does not mean a report to police (unless we are obligated to report by law – </a:t>
            </a:r>
            <a:r>
              <a:rPr lang="en-US" baseline="0" dirty="0" err="1">
                <a:solidFill>
                  <a:srgbClr val="00B050"/>
                </a:solidFill>
              </a:rPr>
              <a:t>ie</a:t>
            </a:r>
            <a:r>
              <a:rPr lang="en-US" baseline="0" dirty="0">
                <a:solidFill>
                  <a:srgbClr val="00B050"/>
                </a:solidFill>
              </a:rPr>
              <a:t> survivor is under 16 etc.)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4CA5-89FF-419D-AC86-04479A6A487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75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Arial" panose="020B0604020202020204" pitchFamily="34" charset="0"/>
            </a:endParaRPr>
          </a:p>
          <a:p>
            <a:r>
              <a:rPr lang="en-US" dirty="0"/>
              <a:t>Sexualized refers to behavior that is has a sexual overtone</a:t>
            </a:r>
            <a:endParaRPr lang="en-US" baseline="0" dirty="0"/>
          </a:p>
          <a:p>
            <a:r>
              <a:rPr lang="en-US" baseline="0" dirty="0"/>
              <a:t>Violence – recognizes the impact that this type of behavior has.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1735-DB48-4306-BE9D-3DB78C8515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5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Hagar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1735-DB48-4306-BE9D-3DB78C8515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69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4CA5-89FF-419D-AC86-04479A6A487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73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4CA5-89FF-419D-AC86-04479A6A487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17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7988" y="696913"/>
            <a:ext cx="6197600" cy="34861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8015"/>
            <a:ext cx="560705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No right reaction of victim</a:t>
            </a:r>
          </a:p>
          <a:p>
            <a:r>
              <a:rPr lang="en-US" dirty="0">
                <a:latin typeface="Arial" panose="020B0604020202020204" pitchFamily="34" charset="0"/>
              </a:rPr>
              <a:t>Control</a:t>
            </a:r>
            <a:r>
              <a:rPr lang="en-US" baseline="0" dirty="0">
                <a:latin typeface="Arial" panose="020B0604020202020204" pitchFamily="34" charset="0"/>
              </a:rPr>
              <a:t> and empowerment for survivor is important</a:t>
            </a:r>
          </a:p>
          <a:p>
            <a:r>
              <a:rPr lang="en-US" baseline="0" dirty="0">
                <a:latin typeface="Arial" panose="020B0604020202020204" pitchFamily="34" charset="0"/>
              </a:rPr>
              <a:t>Recognize that some folks will react to some roles for various reasons.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333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1735-DB48-4306-BE9D-3DB78C8515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55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C1735-DB48-4306-BE9D-3DB78C8515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2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199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49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21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86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483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071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820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36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45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78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44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284A-A092-4F94-AD0C-33DD17062B18}" type="datetimeFigureOut">
              <a:rPr lang="en-CA" smtClean="0"/>
              <a:t>27/01/2020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21DBF-902A-4394-8D8B-F1F5889F13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12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25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EBCE-9376-4A49-8D52-F31A3503A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810443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Rights </a:t>
            </a:r>
            <a:b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b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6280A-20AF-EF47-A66C-8B9BAC336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15561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Crystal Ragush, Sexualized Violence Advisor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58DA5E-E5AC-5D4A-A1D4-EE743A89F36D}"/>
              </a:ext>
            </a:extLst>
          </p:cNvPr>
          <p:cNvSpPr txBox="1"/>
          <p:nvPr/>
        </p:nvSpPr>
        <p:spPr>
          <a:xfrm>
            <a:off x="3108960" y="-2072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4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>
                <a:effectLst/>
              </a:rPr>
            </a:br>
            <a:r>
              <a:rPr lang="en-US" b="1">
                <a:effectLst/>
              </a:rPr>
              <a:t>Resources</a:t>
            </a:r>
            <a:br>
              <a:rPr lang="en-US" b="1">
                <a:effectLst/>
              </a:rPr>
            </a:b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7037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eaLnBrk="1" hangingPunct="1">
              <a:defRPr/>
            </a:pPr>
            <a:r>
              <a:rPr lang="en-US" sz="2800" b="1" dirty="0"/>
              <a:t>Purple Folder</a:t>
            </a:r>
          </a:p>
          <a:p>
            <a:pPr lvl="1" eaLnBrk="1" hangingPunct="1">
              <a:defRPr/>
            </a:pPr>
            <a:r>
              <a:rPr lang="en-US" sz="2800" b="1" dirty="0" err="1"/>
              <a:t>DalSafe</a:t>
            </a:r>
            <a:endParaRPr lang="en-US" sz="2800" dirty="0"/>
          </a:p>
          <a:p>
            <a:pPr lvl="1" eaLnBrk="1" hangingPunct="1">
              <a:defRPr/>
            </a:pPr>
            <a:r>
              <a:rPr lang="en-US" sz="2800" dirty="0"/>
              <a:t>Dalhousie Security Services (Halifax &amp; Truro)</a:t>
            </a:r>
          </a:p>
          <a:p>
            <a:pPr lvl="1">
              <a:defRPr/>
            </a:pPr>
            <a:r>
              <a:rPr lang="en-US" sz="2800" dirty="0"/>
              <a:t>Human Rights and Equity Services</a:t>
            </a:r>
            <a:endParaRPr lang="en-US" sz="2800" dirty="0">
              <a:cs typeface="Calibri"/>
            </a:endParaRPr>
          </a:p>
          <a:p>
            <a:pPr lvl="1" eaLnBrk="1" hangingPunct="1">
              <a:defRPr/>
            </a:pPr>
            <a:r>
              <a:rPr lang="en-US" sz="2800" dirty="0"/>
              <a:t>Student Health &amp; Wellness</a:t>
            </a:r>
          </a:p>
          <a:p>
            <a:pPr lvl="1" eaLnBrk="1" hangingPunct="1">
              <a:defRPr/>
            </a:pPr>
            <a:r>
              <a:rPr lang="en-US" sz="2800" dirty="0"/>
              <a:t>Colchester Sexual Assault Centre</a:t>
            </a:r>
          </a:p>
          <a:p>
            <a:pPr lvl="1" eaLnBrk="1" hangingPunct="1">
              <a:defRPr/>
            </a:pPr>
            <a:r>
              <a:rPr lang="en-US" sz="2800" dirty="0"/>
              <a:t>EFAP – for Staff and Faculty</a:t>
            </a:r>
          </a:p>
          <a:p>
            <a:pPr lvl="1" eaLnBrk="1" hangingPunct="1">
              <a:defRPr/>
            </a:pPr>
            <a:r>
              <a:rPr lang="en-US" sz="2800" dirty="0"/>
              <a:t>South House Sexual &amp; Gender Resource Centre</a:t>
            </a:r>
          </a:p>
          <a:p>
            <a:pPr lvl="1">
              <a:defRPr/>
            </a:pPr>
            <a:r>
              <a:rPr lang="en-US" sz="2800" dirty="0"/>
              <a:t>DSU Sexual Assault and Harassment Phone Line​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i="0" dirty="0">
                <a:solidFill>
                  <a:srgbClr val="9525AB"/>
                </a:solidFill>
                <a:effectLst/>
                <a:latin typeface="ClassicGrotesque"/>
              </a:rPr>
            </a:br>
            <a:r>
              <a:rPr lang="en-US" b="1" i="0" dirty="0">
                <a:solidFill>
                  <a:srgbClr val="9525AB"/>
                </a:solidFill>
                <a:effectLst/>
                <a:latin typeface="ClassicGrotesque"/>
              </a:rPr>
              <a:t>Sexualized </a:t>
            </a:r>
            <a:r>
              <a:rPr lang="en-US" b="1" dirty="0">
                <a:solidFill>
                  <a:srgbClr val="9525AB"/>
                </a:solidFill>
                <a:latin typeface="ClassicGrotesque"/>
              </a:rPr>
              <a:t>Violence Advisor</a:t>
            </a:r>
            <a:br>
              <a:rPr lang="en-CA" dirty="0">
                <a:solidFill>
                  <a:srgbClr val="9525AB"/>
                </a:solidFill>
              </a:rPr>
            </a:br>
            <a:endParaRPr lang="en-CA" dirty="0">
              <a:solidFill>
                <a:srgbClr val="9525A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and resource navigation</a:t>
            </a:r>
          </a:p>
          <a:p>
            <a:r>
              <a:rPr lang="en-US" dirty="0"/>
              <a:t>Advising about options </a:t>
            </a:r>
          </a:p>
          <a:p>
            <a:r>
              <a:rPr lang="en-US" dirty="0"/>
              <a:t>Arranging accommodations</a:t>
            </a:r>
          </a:p>
          <a:p>
            <a:r>
              <a:rPr lang="en-US" dirty="0"/>
              <a:t>Safety planning</a:t>
            </a:r>
          </a:p>
          <a:p>
            <a:r>
              <a:rPr lang="en-US" dirty="0"/>
              <a:t>Referrals to off campus services or supports</a:t>
            </a:r>
          </a:p>
          <a:p>
            <a:r>
              <a:rPr lang="en-US" dirty="0"/>
              <a:t>Accompany to Court/Services</a:t>
            </a:r>
            <a:endParaRPr lang="en-CA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4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Sexualized Violence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543787"/>
            <a:ext cx="10756900" cy="46212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Refers to:</a:t>
            </a:r>
          </a:p>
          <a:p>
            <a:r>
              <a:rPr lang="en-US" dirty="0">
                <a:solidFill>
                  <a:srgbClr val="000000"/>
                </a:solidFill>
              </a:rPr>
              <a:t>an act of violence, whether the act is physical or psychological in nature, that is characterized by an attempt to threaten, intimidate, coerce or engage in any unwelcome </a:t>
            </a:r>
            <a:r>
              <a:rPr lang="en-US" dirty="0" err="1">
                <a:solidFill>
                  <a:srgbClr val="000000"/>
                </a:solidFill>
              </a:rPr>
              <a:t>behaviour</a:t>
            </a:r>
            <a:r>
              <a:rPr lang="en-US" dirty="0">
                <a:solidFill>
                  <a:srgbClr val="000000"/>
                </a:solidFill>
              </a:rPr>
              <a:t> of a sexual nature against a Member of the University Community without that Member’s consent. 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Sexual Assault and Sexual Harassment are subsets of Sexualized Violence.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Other examples, include, but are not limited to, creating and/or sharing images non-consensually, stalking (criminal harassment), voyeurism, and </a:t>
            </a:r>
            <a:r>
              <a:rPr lang="en-US" dirty="0" err="1">
                <a:solidFill>
                  <a:srgbClr val="000000"/>
                </a:solidFill>
              </a:rPr>
              <a:t>stealthing</a:t>
            </a:r>
            <a:r>
              <a:rPr lang="en-US" dirty="0">
                <a:solidFill>
                  <a:srgbClr val="000000"/>
                </a:solidFill>
              </a:rPr>
              <a:t>.</a:t>
            </a:r>
            <a:endParaRPr lang="en-US" dirty="0">
              <a:cs typeface="Calibri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96"/>
          <a:stretch/>
        </p:blipFill>
        <p:spPr>
          <a:xfrm flipH="1">
            <a:off x="6629400" y="-117475"/>
            <a:ext cx="3886200" cy="1943100"/>
          </a:xfrm>
          <a:prstGeom prst="rect">
            <a:avLst/>
          </a:prstGeom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2152650" y="6311900"/>
            <a:ext cx="6399947" cy="3482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Source; Dalhousie University, Sexualized Violence Policy, 2018</a:t>
            </a:r>
          </a:p>
        </p:txBody>
      </p:sp>
    </p:spTree>
    <p:extLst>
      <p:ext uri="{BB962C8B-B14F-4D97-AF65-F5344CB8AC3E}">
        <p14:creationId xmlns:p14="http://schemas.microsoft.com/office/powerpoint/2010/main" val="222038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Assault and Trauma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Aft>
                <a:spcPts val="600"/>
              </a:spcAft>
            </a:pPr>
            <a:r>
              <a:rPr lang="en-US" b="1" dirty="0"/>
              <a:t>Sexual Assault is a traumatic experience.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While every individual will react differently… 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It can have significant/long-lasting effects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It can negatively affect personal and academic success</a:t>
            </a:r>
          </a:p>
          <a:p>
            <a:pPr lvl="2">
              <a:spcAft>
                <a:spcPts val="600"/>
              </a:spcAft>
            </a:pPr>
            <a:endParaRPr lang="en-US" dirty="0"/>
          </a:p>
          <a:p>
            <a:pPr marL="342900" indent="-342900">
              <a:spcAft>
                <a:spcPts val="600"/>
              </a:spcAft>
            </a:pPr>
            <a:r>
              <a:rPr lang="en-US" b="1" dirty="0"/>
              <a:t>Accommodation is often required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Personal, academic or work-related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624" y="419100"/>
            <a:ext cx="11049000" cy="1328738"/>
          </a:xfrm>
        </p:spPr>
        <p:txBody>
          <a:bodyPr/>
          <a:lstStyle/>
          <a:p>
            <a:r>
              <a:rPr lang="en-US" b="1" dirty="0">
                <a:solidFill>
                  <a:srgbClr val="9525AB"/>
                </a:solidFill>
                <a:latin typeface="ClassicGrotesque"/>
              </a:rPr>
              <a:t>Dalhousie’s Sexualized Violence Policy </a:t>
            </a:r>
            <a:endParaRPr lang="en-CA" dirty="0">
              <a:solidFill>
                <a:srgbClr val="9525AB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08D775-BF39-8F47-AFDA-4D501002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Replaces Sexual Harassment Policy </a:t>
            </a:r>
          </a:p>
          <a:p>
            <a:r>
              <a:rPr lang="en-US" dirty="0"/>
              <a:t>Applies to all students, faculty, staff, and visitors </a:t>
            </a:r>
          </a:p>
          <a:p>
            <a:r>
              <a:rPr lang="en-US" dirty="0"/>
              <a:t>Applies to conduct on campus, off campus, and online with a connection to the University Community</a:t>
            </a:r>
          </a:p>
          <a:p>
            <a:r>
              <a:rPr lang="en-US" dirty="0"/>
              <a:t>Disclosure and Reporting options</a:t>
            </a:r>
          </a:p>
          <a:p>
            <a:r>
              <a:rPr lang="en-US" dirty="0"/>
              <a:t>Investigative and Non-Investigative Streams </a:t>
            </a:r>
          </a:p>
          <a:p>
            <a:r>
              <a:rPr lang="en-US" dirty="0"/>
              <a:t>Resources available to help you navigate the policy: Executive Summary and Purple Folders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7142" y="287274"/>
            <a:ext cx="9601196" cy="130386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9525AB"/>
                </a:solidFill>
                <a:latin typeface="ClassicGrotesque"/>
              </a:rPr>
              <a:t>www.dal.ca/purplefolder</a:t>
            </a:r>
            <a:endParaRPr lang="en-CA" dirty="0">
              <a:solidFill>
                <a:srgbClr val="9525AB"/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/>
          <a:srcRect l="8812" t="27082" r="30451" b="12769"/>
          <a:stretch/>
        </p:blipFill>
        <p:spPr bwMode="auto">
          <a:xfrm>
            <a:off x="571340" y="1344050"/>
            <a:ext cx="3609975" cy="2009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4"/>
          <a:srcRect l="5288" t="23945" r="25160" b="11631"/>
          <a:stretch/>
        </p:blipFill>
        <p:spPr bwMode="auto">
          <a:xfrm>
            <a:off x="3990815" y="2348937"/>
            <a:ext cx="4133850" cy="2152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5"/>
          <a:srcRect l="11377" t="26227" r="24199" b="7354"/>
          <a:stretch/>
        </p:blipFill>
        <p:spPr bwMode="auto">
          <a:xfrm>
            <a:off x="7715090" y="3864529"/>
            <a:ext cx="3829050" cy="22193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1560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2650" y="365127"/>
            <a:ext cx="7448550" cy="625474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b="1" dirty="0">
                <a:effectLst/>
              </a:rPr>
            </a:br>
            <a:r>
              <a:rPr lang="en-US" sz="3600" b="1" dirty="0"/>
              <a:t>How do You Respond?</a:t>
            </a:r>
            <a:br>
              <a:rPr lang="en-US" sz="3600" b="1" dirty="0"/>
            </a:br>
            <a:endParaRPr lang="en-US" b="1" dirty="0">
              <a:effectLst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/>
              <a:t>Be supportive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/>
              <a:t>Believe them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/>
              <a:t>Take seriously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/>
              <a:t>Let them know it was not their fault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sz="2000" dirty="0"/>
          </a:p>
          <a:p>
            <a:r>
              <a:rPr lang="en-US" sz="5100" dirty="0"/>
              <a:t>force the story; </a:t>
            </a:r>
            <a:r>
              <a:rPr lang="en-US" sz="5100" b="1" dirty="0"/>
              <a:t>do</a:t>
            </a:r>
            <a:r>
              <a:rPr lang="en-US" sz="5100" dirty="0"/>
              <a:t> let them guide the talk &amp; listen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100" dirty="0"/>
              <a:t>force them to take action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5100" dirty="0"/>
              <a:t>leave them alone </a:t>
            </a:r>
          </a:p>
          <a:p>
            <a:r>
              <a:rPr lang="en-US" sz="5100" dirty="0"/>
              <a:t>Touch; </a:t>
            </a:r>
            <a:r>
              <a:rPr lang="en-US" sz="5100" b="1" dirty="0"/>
              <a:t>do</a:t>
            </a:r>
            <a:r>
              <a:rPr lang="en-US" sz="5100" dirty="0"/>
              <a:t> give them personal space &amp; model consent</a:t>
            </a:r>
          </a:p>
          <a:p>
            <a:r>
              <a:rPr lang="en-US" sz="5100" dirty="0"/>
              <a:t>Try to investigate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19300" y="1209806"/>
            <a:ext cx="1352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DO: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0900" y="1213112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DON’T: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58010" y="457200"/>
            <a:ext cx="58745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Some Helpful Things to Say: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981200" y="1295400"/>
            <a:ext cx="8597590" cy="538215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b="1" dirty="0">
                <a:latin typeface="+mj-lt"/>
              </a:rPr>
              <a:t>“Thank you for trusting me enough to come to me.”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“How can I help you best?”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“Would you like to talk about what happened? 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“You can share as little/much as you’d like.”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“It’s ok to feel a lot of different emotions after an experience like this.” 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“It’s ok to feel nothing after an experience like this.”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b="1" dirty="0">
                <a:latin typeface="+mj-lt"/>
              </a:rPr>
              <a:t>“I’d like you to know that you have options.”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87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81200" y="418892"/>
            <a:ext cx="7315200" cy="6154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/>
              <a:t>Some things NOT to say: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981201" y="1034354"/>
            <a:ext cx="7673897" cy="56871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“Why did you go there?”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“Did you SAY no?”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“(The accused) is such a good/nice/etc. person”.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“Are you sure that is what happened?” 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“You shouldn’t feel that way.”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“I will do anything you need me to do.”</a:t>
            </a: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r>
              <a:rPr lang="en-US" sz="1800" dirty="0">
                <a:latin typeface="+mj-lt"/>
              </a:rPr>
              <a:t>“You should report this so that you can make sure it doesn’t happen to anyone else.”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buNone/>
            </a:pPr>
            <a:endParaRPr lang="en-US" sz="1800" dirty="0">
              <a:latin typeface="+mj-lt"/>
            </a:endParaRPr>
          </a:p>
          <a:p>
            <a:pPr marL="285750" indent="-285750">
              <a:lnSpc>
                <a:spcPct val="200000"/>
              </a:lnSpc>
              <a:spcBef>
                <a:spcPts val="600"/>
              </a:spcBef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09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624</Words>
  <Application>Microsoft Office PowerPoint</Application>
  <PresentationFormat>Widescreen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ClassicGrotesque</vt:lpstr>
      <vt:lpstr>Verdana</vt:lpstr>
      <vt:lpstr>Office Theme</vt:lpstr>
      <vt:lpstr>Human Rights  &amp;  Equity Services</vt:lpstr>
      <vt:lpstr> Sexualized Violence Advisor </vt:lpstr>
      <vt:lpstr>Sexualized Violence</vt:lpstr>
      <vt:lpstr>Sexual Assault and Trauma</vt:lpstr>
      <vt:lpstr>Dalhousie’s Sexualized Violence Policy </vt:lpstr>
      <vt:lpstr>PowerPoint Presentation</vt:lpstr>
      <vt:lpstr> How do You Respond? </vt:lpstr>
      <vt:lpstr>PowerPoint Presentation</vt:lpstr>
      <vt:lpstr>PowerPoint Presentation</vt:lpstr>
      <vt:lpstr> Resources </vt:lpstr>
    </vt:vector>
  </TitlesOfParts>
  <Company>Dalhousie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McKeever</dc:creator>
  <cp:lastModifiedBy>Crystal Ragush</cp:lastModifiedBy>
  <cp:revision>63</cp:revision>
  <cp:lastPrinted>2017-09-08T15:26:50Z</cp:lastPrinted>
  <dcterms:created xsi:type="dcterms:W3CDTF">2017-09-08T12:47:32Z</dcterms:created>
  <dcterms:modified xsi:type="dcterms:W3CDTF">2020-01-27T16:52:27Z</dcterms:modified>
</cp:coreProperties>
</file>